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37"/>
  </p:notesMasterIdLst>
  <p:sldIdLst>
    <p:sldId id="256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5" r:id="rId18"/>
    <p:sldId id="274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9" r:id="rId27"/>
    <p:sldId id="283" r:id="rId28"/>
    <p:sldId id="284" r:id="rId29"/>
    <p:sldId id="285" r:id="rId30"/>
    <p:sldId id="287" r:id="rId31"/>
    <p:sldId id="286" r:id="rId32"/>
    <p:sldId id="288" r:id="rId33"/>
    <p:sldId id="291" r:id="rId34"/>
    <p:sldId id="292" r:id="rId35"/>
    <p:sldId id="293" r:id="rId3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51" autoAdjust="0"/>
    <p:restoredTop sz="94660"/>
  </p:normalViewPr>
  <p:slideViewPr>
    <p:cSldViewPr snapToGrid="0">
      <p:cViewPr>
        <p:scale>
          <a:sx n="100" d="100"/>
          <a:sy n="100" d="100"/>
        </p:scale>
        <p:origin x="1914" y="3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4AAC6D-2322-45B9-8ECA-34DF280B0776}" type="datetimeFigureOut">
              <a:rPr lang="en-US" smtClean="0"/>
              <a:t>11/11/2023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800421-D3CF-4966-BB36-F8A585C6E943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1806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D02CE2E-481C-4C92-98A2-FDEA6D2AEBF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9"/>
          <a:stretch/>
        </p:blipFill>
        <p:spPr>
          <a:xfrm>
            <a:off x="0" y="-5580"/>
            <a:ext cx="9152709" cy="58643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555549"/>
            <a:ext cx="7772400" cy="2387600"/>
          </a:xfrm>
          <a:prstGeom prst="rect">
            <a:avLst/>
          </a:prstGeom>
        </p:spPr>
        <p:txBody>
          <a:bodyPr anchor="ctr"/>
          <a:lstStyle>
            <a:lvl1pPr algn="ctr">
              <a:defRPr lang="en-US" sz="5000" kern="120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035224"/>
            <a:ext cx="6858000" cy="165576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lang="en-US" sz="2500" kern="120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54D245B-FAFE-4450-A167-70635AA4230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7150" y="4945512"/>
            <a:ext cx="2447108" cy="109770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76EF3E2-FB74-42C8-B40F-F1CEAE1E03E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7149" y="6227635"/>
            <a:ext cx="2447109" cy="427650"/>
          </a:xfrm>
          <a:prstGeom prst="rect">
            <a:avLst/>
          </a:prstGeom>
        </p:spPr>
      </p:pic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6A78AE2C-E4C3-4CD5-9843-90D9DF925D8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6131" y="4228360"/>
            <a:ext cx="2539736" cy="31969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it-IT" dirty="0"/>
              <a:t>Name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17CEE078-C776-4F04-9FF3-CE8BEBDA2F2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6130" y="4522413"/>
            <a:ext cx="2539735" cy="2450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it-IT" dirty="0"/>
              <a:t>Student ID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2AF91FA6-C6FC-4853-82A4-A55A0375D4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16131" y="4819673"/>
            <a:ext cx="2539734" cy="2450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it-IT" dirty="0"/>
              <a:t>Date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ED229C6B-3ABB-4BAF-9D22-7073AEA42FF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16131" y="6270293"/>
            <a:ext cx="2373284" cy="31969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it-IT" dirty="0"/>
              <a:t>Course name</a:t>
            </a:r>
          </a:p>
        </p:txBody>
      </p:sp>
      <p:sp>
        <p:nvSpPr>
          <p:cNvPr id="20" name="Text Placeholder 15">
            <a:extLst>
              <a:ext uri="{FF2B5EF4-FFF2-40B4-BE49-F238E27FC236}">
                <a16:creationId xmlns:a16="http://schemas.microsoft.com/office/drawing/2014/main" id="{28EFF937-E79E-4A79-9ADE-9B7DCFAE4BD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755867" y="6264475"/>
            <a:ext cx="3654829" cy="31969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it-IT" dirty="0"/>
              <a:t>Academic year</a:t>
            </a:r>
          </a:p>
        </p:txBody>
      </p:sp>
    </p:spTree>
    <p:extLst>
      <p:ext uri="{BB962C8B-B14F-4D97-AF65-F5344CB8AC3E}">
        <p14:creationId xmlns:p14="http://schemas.microsoft.com/office/powerpoint/2010/main" val="32699690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Content Placeholder 8">
            <a:extLst>
              <a:ext uri="{FF2B5EF4-FFF2-40B4-BE49-F238E27FC236}">
                <a16:creationId xmlns:a16="http://schemas.microsoft.com/office/drawing/2014/main" id="{CAF9E419-8BC3-4AB2-8C57-2935578409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77" y="6229350"/>
            <a:ext cx="9149377" cy="62865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A6330B1-2BE0-44BF-8E87-5A0AC2BA98E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" y="6139544"/>
            <a:ext cx="878099" cy="551446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17BCA463-7A34-41E0-BCB2-06FC8C6B2053}"/>
              </a:ext>
            </a:extLst>
          </p:cNvPr>
          <p:cNvSpPr/>
          <p:nvPr userDrawn="1"/>
        </p:nvSpPr>
        <p:spPr>
          <a:xfrm>
            <a:off x="-5378" y="-4761"/>
            <a:ext cx="9149377" cy="1119186"/>
          </a:xfrm>
          <a:prstGeom prst="rect">
            <a:avLst/>
          </a:prstGeom>
          <a:solidFill>
            <a:srgbClr val="9B00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itle Placeholder 1">
            <a:extLst>
              <a:ext uri="{FF2B5EF4-FFF2-40B4-BE49-F238E27FC236}">
                <a16:creationId xmlns:a16="http://schemas.microsoft.com/office/drawing/2014/main" id="{1F97D2B9-C8EE-4684-B6EA-86BCB9158A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061507" cy="11144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87904EB1-4FFD-4786-B5C1-A465B8C598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5960" y="1406413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28" name="Footer Placeholder 4">
            <a:extLst>
              <a:ext uri="{FF2B5EF4-FFF2-40B4-BE49-F238E27FC236}">
                <a16:creationId xmlns:a16="http://schemas.microsoft.com/office/drawing/2014/main" id="{1A5360D3-4C2C-493B-AE0F-63C221A8B7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88687" y="6139544"/>
            <a:ext cx="29762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9" name="Slide Number Placeholder 5">
            <a:extLst>
              <a:ext uri="{FF2B5EF4-FFF2-40B4-BE49-F238E27FC236}">
                <a16:creationId xmlns:a16="http://schemas.microsoft.com/office/drawing/2014/main" id="{238B0E69-89DD-4425-A283-E3CF2A829C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27026" y="636519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bg1"/>
                </a:solidFill>
              </a:defRPr>
            </a:lvl1pPr>
          </a:lstStyle>
          <a:p>
            <a:fld id="{4D021CEB-2F22-4EA1-9BAF-E3833982B82A}" type="slidenum">
              <a:rPr lang="en-US" smtClean="0"/>
              <a:pPr/>
              <a:t>‹N›</a:t>
            </a:fld>
            <a:r>
              <a:rPr lang="en-US" dirty="0"/>
              <a:t> of XX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D49C565-F1D2-4FD2-A1DB-DB276E30FD0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3750" y="127680"/>
            <a:ext cx="1918006" cy="857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8305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16035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400" kern="1200" smtClean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36444-CA66-499B-9CB4-B6617657CD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725643"/>
            <a:ext cx="7772400" cy="2208053"/>
          </a:xfrm>
        </p:spPr>
        <p:txBody>
          <a:bodyPr/>
          <a:lstStyle/>
          <a:p>
            <a:r>
              <a:rPr lang="en-US" dirty="0"/>
              <a:t>Tutorato 3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CBC054-F036-45CE-85F6-40866B74FC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612750"/>
            <a:ext cx="6858000" cy="1115304"/>
          </a:xfrm>
        </p:spPr>
        <p:txBody>
          <a:bodyPr/>
          <a:lstStyle/>
          <a:p>
            <a:r>
              <a:rPr lang="en-US" dirty="0"/>
              <a:t>15/11/2023</a:t>
            </a:r>
          </a:p>
          <a:p>
            <a:r>
              <a:rPr lang="en-US" dirty="0"/>
              <a:t>Programmazione ad Oggetti – 2023-2024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E7BA7A-785A-42E4-A1CB-C23C2FD410E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16130" y="4176625"/>
            <a:ext cx="2539736" cy="319691"/>
          </a:xfrm>
        </p:spPr>
        <p:txBody>
          <a:bodyPr/>
          <a:lstStyle/>
          <a:p>
            <a:r>
              <a:rPr lang="en-US" dirty="0"/>
              <a:t>Gabriel Rovesti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0B1EE7F-A03E-4BD1-826F-FF83DF5A31E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2103389 – LM Computer Science</a:t>
            </a:r>
          </a:p>
        </p:txBody>
      </p:sp>
    </p:spTree>
    <p:extLst>
      <p:ext uri="{BB962C8B-B14F-4D97-AF65-F5344CB8AC3E}">
        <p14:creationId xmlns:p14="http://schemas.microsoft.com/office/powerpoint/2010/main" val="37995107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1C33B46-A1F8-111B-8108-D696C1BBCC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4262"/>
            <a:ext cx="7061507" cy="1114425"/>
          </a:xfrm>
        </p:spPr>
        <p:txBody>
          <a:bodyPr/>
          <a:lstStyle/>
          <a:p>
            <a:r>
              <a:rPr lang="it-IT" dirty="0"/>
              <a:t>Friend e template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0F37182-85E1-1CBA-A05A-CCEC4E40C2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021CEB-2F22-4EA1-9BAF-E3833982B82A}" type="slidenum">
              <a:rPr lang="en-US" smtClean="0"/>
              <a:pPr/>
              <a:t>10</a:t>
            </a:fld>
            <a:r>
              <a:rPr lang="en-US" dirty="0"/>
              <a:t> di 35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ABAE612B-C259-F860-0B86-26CB2DC7602E}"/>
              </a:ext>
            </a:extLst>
          </p:cNvPr>
          <p:cNvSpPr txBox="1"/>
          <p:nvPr/>
        </p:nvSpPr>
        <p:spPr>
          <a:xfrm>
            <a:off x="665555" y="1644613"/>
            <a:ext cx="808163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Friend di una classe/funzione </a:t>
            </a:r>
            <a:r>
              <a:rPr lang="it-IT" u="sng" dirty="0"/>
              <a:t>non template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/>
              <a:t>Non fa parte dello stesso template, lo dichiaro amico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/>
              <a:t>Diventa amico di tutte le istanze del template di classe 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Friend di un template di classe C /funzione </a:t>
            </a:r>
            <a:r>
              <a:rPr lang="it-IT" u="sng" dirty="0"/>
              <a:t>associato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/>
              <a:t>Contiene alcuni parametri del template C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/>
              <a:t>Diventa amico della sola istanza (classe/funzione) associata al template C</a:t>
            </a:r>
          </a:p>
          <a:p>
            <a:pPr lvl="1"/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Friend di un template di classe C /funzione </a:t>
            </a:r>
            <a:r>
              <a:rPr lang="it-IT" u="sng" dirty="0"/>
              <a:t>non associato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/>
              <a:t>I template contengono tra di loro parametri diversi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/>
              <a:t>Non supportano dichiarazioni friend</a:t>
            </a:r>
          </a:p>
          <a:p>
            <a:pPr lvl="1"/>
            <a:endParaRPr lang="it-IT" dirty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8640381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1C33B46-A1F8-111B-8108-D696C1BBCC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4262"/>
            <a:ext cx="7061507" cy="1114425"/>
          </a:xfrm>
        </p:spPr>
        <p:txBody>
          <a:bodyPr/>
          <a:lstStyle/>
          <a:p>
            <a:r>
              <a:rPr lang="it-IT" dirty="0"/>
              <a:t>Friend e template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0F37182-85E1-1CBA-A05A-CCEC4E40C2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021CEB-2F22-4EA1-9BAF-E3833982B82A}" type="slidenum">
              <a:rPr lang="en-US" smtClean="0"/>
              <a:pPr/>
              <a:t>11</a:t>
            </a:fld>
            <a:r>
              <a:rPr lang="en-US" dirty="0"/>
              <a:t> di 35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473BD2DC-0305-91E4-825A-4AB8292CB7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1154" y="1276708"/>
            <a:ext cx="5500353" cy="4879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9086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1C33B46-A1F8-111B-8108-D696C1BBCC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4262"/>
            <a:ext cx="7061507" cy="1114425"/>
          </a:xfrm>
        </p:spPr>
        <p:txBody>
          <a:bodyPr/>
          <a:lstStyle/>
          <a:p>
            <a:r>
              <a:rPr lang="it-IT" dirty="0"/>
              <a:t>Friend e template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0F37182-85E1-1CBA-A05A-CCEC4E40C2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021CEB-2F22-4EA1-9BAF-E3833982B82A}" type="slidenum">
              <a:rPr lang="en-US" smtClean="0"/>
              <a:pPr/>
              <a:t>12</a:t>
            </a:fld>
            <a:r>
              <a:rPr lang="en-US" dirty="0"/>
              <a:t> di 35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816184C6-9B15-7339-654A-89333B4F5104}"/>
              </a:ext>
            </a:extLst>
          </p:cNvPr>
          <p:cNvSpPr txBox="1"/>
          <p:nvPr/>
        </p:nvSpPr>
        <p:spPr>
          <a:xfrm>
            <a:off x="596543" y="1325435"/>
            <a:ext cx="80816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Caso particolare: operatore di stampa</a:t>
            </a:r>
          </a:p>
          <a:p>
            <a:endParaRPr lang="it-IT" dirty="0"/>
          </a:p>
          <a:p>
            <a:r>
              <a:rPr lang="it-IT" dirty="0"/>
              <a:t>Viene definito come template di funzione esterna per accedere ai campi privati.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B6BCC857-4E36-9C54-7FB8-BF6C8A146F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9891" y="2632531"/>
            <a:ext cx="6424217" cy="2621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1101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1C33B46-A1F8-111B-8108-D696C1BBCC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4262"/>
            <a:ext cx="7061507" cy="1114425"/>
          </a:xfrm>
        </p:spPr>
        <p:txBody>
          <a:bodyPr/>
          <a:lstStyle/>
          <a:p>
            <a:r>
              <a:rPr lang="it-IT" dirty="0"/>
              <a:t>Esercizio 1: Cosa Stampa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0F37182-85E1-1CBA-A05A-CCEC4E40C2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021CEB-2F22-4EA1-9BAF-E3833982B82A}" type="slidenum">
              <a:rPr lang="en-US" smtClean="0"/>
              <a:pPr/>
              <a:t>13</a:t>
            </a:fld>
            <a:r>
              <a:rPr lang="en-US" dirty="0"/>
              <a:t> di 35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AA84FCEB-4A0D-2F64-5DA7-666B3B83C2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8370" y="1428847"/>
            <a:ext cx="3833192" cy="4397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9519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1C33B46-A1F8-111B-8108-D696C1BBCC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4262"/>
            <a:ext cx="7061507" cy="1114425"/>
          </a:xfrm>
        </p:spPr>
        <p:txBody>
          <a:bodyPr/>
          <a:lstStyle/>
          <a:p>
            <a:r>
              <a:rPr lang="it-IT" dirty="0"/>
              <a:t>Esercizio 1: Soluzione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0F37182-85E1-1CBA-A05A-CCEC4E40C2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021CEB-2F22-4EA1-9BAF-E3833982B82A}" type="slidenum">
              <a:rPr lang="en-US" smtClean="0"/>
              <a:pPr/>
              <a:t>14</a:t>
            </a:fld>
            <a:r>
              <a:rPr lang="en-US" dirty="0"/>
              <a:t> di 35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AA84FCEB-4A0D-2F64-5DA7-666B3B83C2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691" y="1446100"/>
            <a:ext cx="3833192" cy="4397121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2B22EE3F-27E6-0852-645D-45046CA0E9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3032" y="3002222"/>
            <a:ext cx="2103051" cy="103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3337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1C33B46-A1F8-111B-8108-D696C1BBCC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4262"/>
            <a:ext cx="7061507" cy="1114425"/>
          </a:xfrm>
        </p:spPr>
        <p:txBody>
          <a:bodyPr/>
          <a:lstStyle/>
          <a:p>
            <a:r>
              <a:rPr lang="it-IT" dirty="0"/>
              <a:t>Template di classe annidati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0F37182-85E1-1CBA-A05A-CCEC4E40C2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021CEB-2F22-4EA1-9BAF-E3833982B82A}" type="slidenum">
              <a:rPr lang="en-US" smtClean="0"/>
              <a:pPr/>
              <a:t>15</a:t>
            </a:fld>
            <a:r>
              <a:rPr lang="en-US" dirty="0"/>
              <a:t> di 35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3EDE8BE5-9DF9-0156-6868-280966A5CF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427" y="1856069"/>
            <a:ext cx="6937500" cy="2948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8681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1C33B46-A1F8-111B-8108-D696C1BBCC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4262"/>
            <a:ext cx="7061507" cy="1114425"/>
          </a:xfrm>
        </p:spPr>
        <p:txBody>
          <a:bodyPr>
            <a:normAutofit fontScale="90000"/>
          </a:bodyPr>
          <a:lstStyle/>
          <a:p>
            <a:r>
              <a:rPr lang="it-IT" dirty="0"/>
              <a:t>Esercizio 2: Compila/Non compila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0F37182-85E1-1CBA-A05A-CCEC4E40C2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021CEB-2F22-4EA1-9BAF-E3833982B82A}" type="slidenum">
              <a:rPr lang="en-US" smtClean="0"/>
              <a:pPr/>
              <a:t>16</a:t>
            </a:fld>
            <a:r>
              <a:rPr lang="en-US" dirty="0"/>
              <a:t> di 35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87D4834B-46A9-7B7C-7A28-0EF8E9F422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0234" y="1676229"/>
            <a:ext cx="2560542" cy="2263336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0037A48B-C01F-68DD-4D0A-10CE044C9A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2384" y="1465731"/>
            <a:ext cx="2964437" cy="4237087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74C8A280-7A8C-802A-2B53-11505D2F03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0521" y="4391269"/>
            <a:ext cx="1920406" cy="1836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6013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1C33B46-A1F8-111B-8108-D696C1BBCC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4262"/>
            <a:ext cx="7061507" cy="1114425"/>
          </a:xfrm>
        </p:spPr>
        <p:txBody>
          <a:bodyPr>
            <a:normAutofit/>
          </a:bodyPr>
          <a:lstStyle/>
          <a:p>
            <a:r>
              <a:rPr lang="it-IT" dirty="0"/>
              <a:t>Esercizio 2: Soluzione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0F37182-85E1-1CBA-A05A-CCEC4E40C2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021CEB-2F22-4EA1-9BAF-E3833982B82A}" type="slidenum">
              <a:rPr lang="en-US" smtClean="0"/>
              <a:pPr/>
              <a:t>17</a:t>
            </a:fld>
            <a:r>
              <a:rPr lang="en-US" dirty="0"/>
              <a:t> di 35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87D4834B-46A9-7B7C-7A28-0EF8E9F422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7325" y="1710735"/>
            <a:ext cx="2560542" cy="2263336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0037A48B-C01F-68DD-4D0A-10CE044C9A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4807" y="1474358"/>
            <a:ext cx="2964437" cy="4237087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74C8A280-7A8C-802A-2B53-11505D2F03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0521" y="4391269"/>
            <a:ext cx="1920406" cy="1836579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838D4D23-B023-F503-0006-E776DA0502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59543" y="4391268"/>
            <a:ext cx="1280271" cy="1836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2570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1C33B46-A1F8-111B-8108-D696C1BBCC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4262"/>
            <a:ext cx="7061507" cy="1114425"/>
          </a:xfrm>
        </p:spPr>
        <p:txBody>
          <a:bodyPr>
            <a:normAutofit/>
          </a:bodyPr>
          <a:lstStyle/>
          <a:p>
            <a:r>
              <a:rPr lang="it-IT" dirty="0"/>
              <a:t>Esercizio 3: Template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0F37182-85E1-1CBA-A05A-CCEC4E40C2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021CEB-2F22-4EA1-9BAF-E3833982B82A}" type="slidenum">
              <a:rPr lang="en-US" smtClean="0"/>
              <a:pPr/>
              <a:t>18</a:t>
            </a:fld>
            <a:r>
              <a:rPr lang="en-US" dirty="0"/>
              <a:t> di 35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0D3754AA-646E-A163-0C3F-7233D5B10E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420" y="1918939"/>
            <a:ext cx="5181174" cy="3463943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2A20FEAF-1F8A-7CC7-54F5-8F44C7D02F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4357" y="2286813"/>
            <a:ext cx="3353091" cy="2728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364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1C33B46-A1F8-111B-8108-D696C1BBCC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4262"/>
            <a:ext cx="7061507" cy="1114425"/>
          </a:xfrm>
        </p:spPr>
        <p:txBody>
          <a:bodyPr>
            <a:normAutofit/>
          </a:bodyPr>
          <a:lstStyle/>
          <a:p>
            <a:r>
              <a:rPr lang="it-IT" dirty="0"/>
              <a:t>Esercizio 3: Soluzione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0F37182-85E1-1CBA-A05A-CCEC4E40C2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021CEB-2F22-4EA1-9BAF-E3833982B82A}" type="slidenum">
              <a:rPr lang="en-US" smtClean="0"/>
              <a:pPr/>
              <a:t>19</a:t>
            </a:fld>
            <a:r>
              <a:rPr lang="en-US" dirty="0"/>
              <a:t> di 35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61DDD05-F52F-F849-FDD1-7BC142E253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8841" y="1782937"/>
            <a:ext cx="7346317" cy="329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5835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1C33B46-A1F8-111B-8108-D696C1BBCC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4262"/>
            <a:ext cx="7061507" cy="1114425"/>
          </a:xfrm>
        </p:spPr>
        <p:txBody>
          <a:bodyPr/>
          <a:lstStyle/>
          <a:p>
            <a:r>
              <a:rPr lang="it-IT" dirty="0"/>
              <a:t>Conversioni e casting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0F37182-85E1-1CBA-A05A-CCEC4E40C2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021CEB-2F22-4EA1-9BAF-E3833982B82A}" type="slidenum">
              <a:rPr lang="en-US" smtClean="0"/>
              <a:pPr/>
              <a:t>2</a:t>
            </a:fld>
            <a:r>
              <a:rPr lang="en-US" dirty="0"/>
              <a:t> di 35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ABAE612B-C259-F860-0B86-26CB2DC7602E}"/>
              </a:ext>
            </a:extLst>
          </p:cNvPr>
          <p:cNvSpPr txBox="1"/>
          <p:nvPr/>
        </p:nvSpPr>
        <p:spPr>
          <a:xfrm>
            <a:off x="674181" y="1500097"/>
            <a:ext cx="715727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Conversioni «safe» (castless)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i="1" dirty="0"/>
              <a:t>Narrow conversion </a:t>
            </a:r>
            <a:r>
              <a:rPr lang="it-IT" dirty="0"/>
              <a:t>(strette)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i="1" dirty="0"/>
              <a:t>Wide conversion </a:t>
            </a:r>
            <a:r>
              <a:rPr lang="it-IT" dirty="0"/>
              <a:t>(larghe)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64346DAE-9554-9A49-2E84-5FE04C415C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4491" y="1830481"/>
            <a:ext cx="1394581" cy="1005927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DD2322C9-D757-ECDE-E1D0-3294E64B31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6326" y="4218355"/>
            <a:ext cx="4814938" cy="1383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2755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1C33B46-A1F8-111B-8108-D696C1BBCC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4262"/>
            <a:ext cx="7061507" cy="1114425"/>
          </a:xfrm>
        </p:spPr>
        <p:txBody>
          <a:bodyPr>
            <a:normAutofit/>
          </a:bodyPr>
          <a:lstStyle/>
          <a:p>
            <a:r>
              <a:rPr lang="it-IT" dirty="0"/>
              <a:t>Contenitori libreria STL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0F37182-85E1-1CBA-A05A-CCEC4E40C2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021CEB-2F22-4EA1-9BAF-E3833982B82A}" type="slidenum">
              <a:rPr lang="en-US" smtClean="0"/>
              <a:pPr/>
              <a:t>20</a:t>
            </a:fld>
            <a:r>
              <a:rPr lang="en-US" dirty="0"/>
              <a:t> di 35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ADC96798-68D0-5AEC-2302-2749225930D9}"/>
              </a:ext>
            </a:extLst>
          </p:cNvPr>
          <p:cNvSpPr txBox="1"/>
          <p:nvPr/>
        </p:nvSpPr>
        <p:spPr>
          <a:xfrm>
            <a:off x="405441" y="2828835"/>
            <a:ext cx="833311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Rappresenta un insieme di classi template (STL = Standard Template Library) in grado di fornire strutture dati, funzioni ed algoritmi. Precisamente contiene: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342900" indent="-342900">
              <a:buFont typeface="+mj-lt"/>
              <a:buAutoNum type="arabicPeriod"/>
            </a:pPr>
            <a:r>
              <a:rPr lang="it-IT" i="1" dirty="0"/>
              <a:t>Containers</a:t>
            </a:r>
            <a:r>
              <a:rPr lang="it-IT" dirty="0"/>
              <a:t> (contenitori per accesso a classi e dati)</a:t>
            </a:r>
          </a:p>
          <a:p>
            <a:pPr marL="342900" indent="-342900">
              <a:buFont typeface="+mj-lt"/>
              <a:buAutoNum type="arabicPeriod"/>
            </a:pPr>
            <a:r>
              <a:rPr lang="it-IT" i="1" dirty="0"/>
              <a:t>Algorithms</a:t>
            </a:r>
            <a:r>
              <a:rPr lang="it-IT" dirty="0"/>
              <a:t> (algoritmi su insiemi/range di elementi)</a:t>
            </a:r>
          </a:p>
          <a:p>
            <a:pPr marL="342900" indent="-342900">
              <a:buFont typeface="+mj-lt"/>
              <a:buAutoNum type="arabicPeriod"/>
            </a:pPr>
            <a:r>
              <a:rPr lang="it-IT" i="1" dirty="0"/>
              <a:t>Iterators</a:t>
            </a:r>
            <a:r>
              <a:rPr lang="it-IT" dirty="0"/>
              <a:t> (iteratori per lavorare su sequenze di valori)</a:t>
            </a:r>
          </a:p>
          <a:p>
            <a:pPr marL="342900" indent="-342900">
              <a:buFont typeface="+mj-lt"/>
              <a:buAutoNum type="arabicPeriod"/>
            </a:pPr>
            <a:r>
              <a:rPr lang="it-IT" i="1" dirty="0"/>
              <a:t>Functors</a:t>
            </a:r>
            <a:r>
              <a:rPr lang="it-IT" dirty="0"/>
              <a:t> (funtori, lavorano sugli oggetti invocati dalle funzioni per overloading)</a:t>
            </a:r>
          </a:p>
          <a:p>
            <a:endParaRPr lang="it-IT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21DB8BF0-DD20-C5FF-41FB-75F3084440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9874" y="1633829"/>
            <a:ext cx="6408975" cy="1051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7810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1C33B46-A1F8-111B-8108-D696C1BBCC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4262"/>
            <a:ext cx="7061507" cy="1114425"/>
          </a:xfrm>
        </p:spPr>
        <p:txBody>
          <a:bodyPr>
            <a:normAutofit/>
          </a:bodyPr>
          <a:lstStyle/>
          <a:p>
            <a:r>
              <a:rPr lang="it-IT" dirty="0"/>
              <a:t>Contenitori libreria STL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0F37182-85E1-1CBA-A05A-CCEC4E40C2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021CEB-2F22-4EA1-9BAF-E3833982B82A}" type="slidenum">
              <a:rPr lang="en-US" smtClean="0"/>
              <a:pPr/>
              <a:t>21</a:t>
            </a:fld>
            <a:r>
              <a:rPr lang="en-US" dirty="0"/>
              <a:t> di 35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E1294CF7-5D76-0A97-7686-0FC622C643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9414" y="1308903"/>
            <a:ext cx="5385172" cy="4831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545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1C33B46-A1F8-111B-8108-D696C1BBCC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4262"/>
            <a:ext cx="7061507" cy="1114425"/>
          </a:xfrm>
        </p:spPr>
        <p:txBody>
          <a:bodyPr>
            <a:normAutofit/>
          </a:bodyPr>
          <a:lstStyle/>
          <a:p>
            <a:r>
              <a:rPr lang="it-IT" dirty="0"/>
              <a:t>Contenitori libreria STL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0F37182-85E1-1CBA-A05A-CCEC4E40C2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021CEB-2F22-4EA1-9BAF-E3833982B82A}" type="slidenum">
              <a:rPr lang="en-US" smtClean="0"/>
              <a:pPr/>
              <a:t>22</a:t>
            </a:fld>
            <a:r>
              <a:rPr lang="en-US" dirty="0"/>
              <a:t> di 35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6BDD9328-3E65-E594-BBA6-C730AC214818}"/>
              </a:ext>
            </a:extLst>
          </p:cNvPr>
          <p:cNvSpPr txBox="1"/>
          <p:nvPr/>
        </p:nvSpPr>
        <p:spPr>
          <a:xfrm>
            <a:off x="500332" y="1543499"/>
            <a:ext cx="8333117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Ogni classe container ha tra i suoi membri i seguenti tipi: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b="1" dirty="0">
                <a:latin typeface="Courier New" panose="02070309020205020404" pitchFamily="49" charset="0"/>
                <a:cs typeface="Courier New" panose="02070309020205020404" pitchFamily="49" charset="0"/>
              </a:rPr>
              <a:t>C::value_type </a:t>
            </a:r>
            <a:r>
              <a:rPr lang="it-IT" dirty="0">
                <a:sym typeface="Wingdings" panose="05000000000000000000" pitchFamily="2" charset="2"/>
              </a:rPr>
              <a:t> Tipo degli oggetti memorizzati nel container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C::iterator </a:t>
            </a:r>
            <a:r>
              <a:rPr lang="it-IT" dirty="0">
                <a:sym typeface="Wingdings" panose="05000000000000000000" pitchFamily="2" charset="2"/>
              </a:rPr>
              <a:t> Iteratore sui singoli elementi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C::const_iterator </a:t>
            </a:r>
            <a:r>
              <a:rPr lang="it-IT" dirty="0">
                <a:sym typeface="Wingdings" panose="05000000000000000000" pitchFamily="2" charset="2"/>
              </a:rPr>
              <a:t> Iteratore costante per accedere agli elementi senza modificarli</a:t>
            </a:r>
          </a:p>
          <a:p>
            <a:pPr lvl="1"/>
            <a:endParaRPr lang="it-IT" dirty="0"/>
          </a:p>
          <a:p>
            <a:r>
              <a:rPr lang="it-IT" dirty="0"/>
              <a:t>Ogni classe container ha tra i suoi membri i seguenti costruttori: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b="1" dirty="0">
                <a:latin typeface="Courier New" panose="02070309020205020404" pitchFamily="49" charset="0"/>
                <a:cs typeface="Courier New" panose="02070309020205020404" pitchFamily="49" charset="0"/>
              </a:rPr>
              <a:t>C(const C&amp;): </a:t>
            </a:r>
            <a:r>
              <a:rPr lang="it-IT" dirty="0"/>
              <a:t>ridefinizione del costruttore di copia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b="1" dirty="0">
                <a:latin typeface="Courier New" panose="02070309020205020404" pitchFamily="49" charset="0"/>
                <a:cs typeface="Courier New" panose="02070309020205020404" pitchFamily="49" charset="0"/>
              </a:rPr>
              <a:t>~C(): </a:t>
            </a:r>
            <a:r>
              <a:rPr lang="it-IT" dirty="0"/>
              <a:t>ridefinizione del distruttore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b="1" dirty="0">
                <a:latin typeface="Courier New" panose="02070309020205020404" pitchFamily="49" charset="0"/>
                <a:cs typeface="Courier New" panose="02070309020205020404" pitchFamily="49" charset="0"/>
              </a:rPr>
              <a:t>C&amp; operator= : </a:t>
            </a:r>
            <a:r>
              <a:rPr lang="it-IT" dirty="0"/>
              <a:t>ridefinizione dell’operatore di assegnazione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dirty="0"/>
          </a:p>
          <a:p>
            <a:r>
              <a:rPr lang="it-IT" dirty="0"/>
              <a:t>Ogni classe container ha tra i suoi membri i seguenti metodi: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b="1" dirty="0">
                <a:latin typeface="Courier New" panose="02070309020205020404" pitchFamily="49" charset="0"/>
                <a:cs typeface="Courier New" panose="02070309020205020404" pitchFamily="49" charset="0"/>
              </a:rPr>
              <a:t>size_type size(): </a:t>
            </a:r>
            <a:r>
              <a:rPr lang="it-IT" dirty="0"/>
              <a:t>dimensione del contenitore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b="1" dirty="0">
                <a:latin typeface="Courier New" panose="02070309020205020404" pitchFamily="49" charset="0"/>
                <a:cs typeface="Courier New" panose="02070309020205020404" pitchFamily="49" charset="0"/>
              </a:rPr>
              <a:t>empty(): </a:t>
            </a:r>
            <a:r>
              <a:rPr lang="it-IT" dirty="0"/>
              <a:t>controllo se vuoto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b="1" dirty="0">
                <a:latin typeface="Courier New" panose="02070309020205020404" pitchFamily="49" charset="0"/>
                <a:cs typeface="Courier New" panose="02070309020205020404" pitchFamily="49" charset="0"/>
              </a:rPr>
              <a:t>size_type max_size(): </a:t>
            </a:r>
            <a:r>
              <a:rPr lang="it-IT" dirty="0"/>
              <a:t>massima dimensione del contenitore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4891741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1C33B46-A1F8-111B-8108-D696C1BBCC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4262"/>
            <a:ext cx="7061507" cy="1114425"/>
          </a:xfrm>
        </p:spPr>
        <p:txBody>
          <a:bodyPr>
            <a:normAutofit/>
          </a:bodyPr>
          <a:lstStyle/>
          <a:p>
            <a:r>
              <a:rPr lang="it-IT" dirty="0"/>
              <a:t>Contenitori libreria STL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0F37182-85E1-1CBA-A05A-CCEC4E40C2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021CEB-2F22-4EA1-9BAF-E3833982B82A}" type="slidenum">
              <a:rPr lang="en-US" smtClean="0"/>
              <a:pPr/>
              <a:t>23</a:t>
            </a:fld>
            <a:r>
              <a:rPr lang="en-US" dirty="0"/>
              <a:t> di 35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6BDD9328-3E65-E594-BBA6-C730AC214818}"/>
              </a:ext>
            </a:extLst>
          </p:cNvPr>
          <p:cNvSpPr txBox="1"/>
          <p:nvPr/>
        </p:nvSpPr>
        <p:spPr>
          <a:xfrm>
            <a:off x="465827" y="1375008"/>
            <a:ext cx="4677673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Alcuni esempi di classi comuni: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Contenitori di sequenza (hanno un ordine, cioè hanno front e back)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b="1" dirty="0">
                <a:latin typeface="Courier New" panose="02070309020205020404" pitchFamily="49" charset="0"/>
                <a:cs typeface="Courier New" panose="02070309020205020404" pitchFamily="49" charset="0"/>
              </a:rPr>
              <a:t>vector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b="1" dirty="0"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b="1" dirty="0">
                <a:latin typeface="Courier New" panose="02070309020205020404" pitchFamily="49" charset="0"/>
                <a:cs typeface="Courier New" panose="02070309020205020404" pitchFamily="49" charset="0"/>
              </a:rPr>
              <a:t>deque</a:t>
            </a:r>
          </a:p>
          <a:p>
            <a:pPr lvl="1"/>
            <a:endParaRPr lang="it-IT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Contenitori associativi (non più con un ordine, ma hanno associazioni uniche tra gli elementi)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b="1" dirty="0">
                <a:latin typeface="Courier New" panose="02070309020205020404" pitchFamily="49" charset="0"/>
                <a:cs typeface="Courier New" panose="02070309020205020404" pitchFamily="49" charset="0"/>
              </a:rPr>
              <a:t>set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b="1" dirty="0">
                <a:latin typeface="Courier New" panose="02070309020205020404" pitchFamily="49" charset="0"/>
                <a:cs typeface="Courier New" panose="02070309020205020404" pitchFamily="49" charset="0"/>
              </a:rPr>
              <a:t>multiset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b="1" dirty="0">
                <a:latin typeface="Courier New" panose="02070309020205020404" pitchFamily="49" charset="0"/>
                <a:cs typeface="Courier New" panose="02070309020205020404" pitchFamily="49" charset="0"/>
              </a:rPr>
              <a:t>map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b="1" dirty="0">
                <a:latin typeface="Courier New" panose="02070309020205020404" pitchFamily="49" charset="0"/>
                <a:cs typeface="Courier New" panose="02070309020205020404" pitchFamily="49" charset="0"/>
              </a:rPr>
              <a:t>multimap</a:t>
            </a:r>
          </a:p>
          <a:p>
            <a:pPr lvl="1"/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Il più semplice e il più efficiente è </a:t>
            </a:r>
            <a:r>
              <a:rPr lang="it-IT" b="1" dirty="0">
                <a:latin typeface="Courier New" panose="02070309020205020404" pitchFamily="49" charset="0"/>
                <a:cs typeface="Courier New" panose="02070309020205020404" pitchFamily="49" charset="0"/>
              </a:rPr>
              <a:t>vector</a:t>
            </a:r>
            <a:r>
              <a:rPr lang="it-IT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2F48318A-692B-F52A-4D8D-CB5C70CCFC82}"/>
              </a:ext>
            </a:extLst>
          </p:cNvPr>
          <p:cNvSpPr txBox="1"/>
          <p:nvPr/>
        </p:nvSpPr>
        <p:spPr>
          <a:xfrm>
            <a:off x="5437045" y="2975208"/>
            <a:ext cx="370695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Contenitori adapters (adattano il tipo di dato sottostante ad un diverso tipo di funzionalità)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b="1" dirty="0">
                <a:latin typeface="Courier New" panose="02070309020205020404" pitchFamily="49" charset="0"/>
                <a:cs typeface="Courier New" panose="02070309020205020404" pitchFamily="49" charset="0"/>
              </a:rPr>
              <a:t>stack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b="1" dirty="0">
                <a:latin typeface="Courier New" panose="02070309020205020404" pitchFamily="49" charset="0"/>
                <a:cs typeface="Courier New" panose="02070309020205020404" pitchFamily="49" charset="0"/>
              </a:rPr>
              <a:t>queue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it-IT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5903389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1C33B46-A1F8-111B-8108-D696C1BBCC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4262"/>
            <a:ext cx="7061507" cy="1114425"/>
          </a:xfrm>
        </p:spPr>
        <p:txBody>
          <a:bodyPr>
            <a:normAutofit/>
          </a:bodyPr>
          <a:lstStyle/>
          <a:p>
            <a:r>
              <a:rPr lang="it-IT" dirty="0">
                <a:latin typeface="Courier New" panose="02070309020205020404" pitchFamily="49" charset="0"/>
                <a:cs typeface="Courier New" panose="02070309020205020404" pitchFamily="49" charset="0"/>
              </a:rPr>
              <a:t>vector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0F37182-85E1-1CBA-A05A-CCEC4E40C2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021CEB-2F22-4EA1-9BAF-E3833982B82A}" type="slidenum">
              <a:rPr lang="en-US" smtClean="0"/>
              <a:pPr/>
              <a:t>24</a:t>
            </a:fld>
            <a:r>
              <a:rPr lang="en-US" dirty="0"/>
              <a:t> di 35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6BDD9328-3E65-E594-BBA6-C730AC214818}"/>
              </a:ext>
            </a:extLst>
          </p:cNvPr>
          <p:cNvSpPr txBox="1"/>
          <p:nvPr/>
        </p:nvSpPr>
        <p:spPr>
          <a:xfrm>
            <a:off x="314864" y="1881019"/>
            <a:ext cx="8514271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Caratteristiche di </a:t>
            </a:r>
            <a:r>
              <a:rPr lang="it-IT" b="1" dirty="0">
                <a:latin typeface="Courier New" panose="02070309020205020404" pitchFamily="49" charset="0"/>
                <a:cs typeface="Courier New" panose="02070309020205020404" pitchFamily="49" charset="0"/>
              </a:rPr>
              <a:t>vector</a:t>
            </a:r>
            <a:r>
              <a:rPr lang="it-IT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342900" indent="-342900">
              <a:buFont typeface="+mj-lt"/>
              <a:buAutoNum type="arabicPeriod"/>
            </a:pPr>
            <a:r>
              <a:rPr lang="it-IT" dirty="0"/>
              <a:t>Contenitore di sequenza che supporta l’accesso casuale agli elementi (tempo O(1))</a:t>
            </a:r>
          </a:p>
          <a:p>
            <a:pPr marL="342900" indent="-342900">
              <a:buFont typeface="+mj-lt"/>
              <a:buAutoNum type="arabicPeriod"/>
            </a:pPr>
            <a:endParaRPr lang="it-IT" dirty="0"/>
          </a:p>
          <a:p>
            <a:pPr marL="342900" indent="-342900">
              <a:buFont typeface="+mj-lt"/>
              <a:buAutoNum type="arabicPeriod"/>
            </a:pPr>
            <a:r>
              <a:rPr lang="it-IT" dirty="0"/>
              <a:t>Inserimento e rimozione in coda in tempo ammortizzato costante</a:t>
            </a:r>
          </a:p>
          <a:p>
            <a:pPr marL="342900" indent="-342900">
              <a:buFont typeface="+mj-lt"/>
              <a:buAutoNum type="arabicPeriod"/>
            </a:pPr>
            <a:endParaRPr lang="it-IT" dirty="0"/>
          </a:p>
          <a:p>
            <a:pPr marL="342900" indent="-342900">
              <a:buFont typeface="+mj-lt"/>
              <a:buAutoNum type="arabicPeriod"/>
            </a:pPr>
            <a:r>
              <a:rPr lang="it-IT" dirty="0"/>
              <a:t>Inserimento e rimozione arbitraria in tempo </a:t>
            </a:r>
            <a:r>
              <a:rPr lang="it-IT" i="1" dirty="0"/>
              <a:t>lineare ammortizzato</a:t>
            </a:r>
          </a:p>
          <a:p>
            <a:pPr marL="342900" indent="-342900">
              <a:buFont typeface="+mj-lt"/>
              <a:buAutoNum type="arabicPeriod"/>
            </a:pPr>
            <a:endParaRPr lang="it-IT" dirty="0"/>
          </a:p>
          <a:p>
            <a:pPr marL="342900" indent="-342900">
              <a:buFont typeface="+mj-lt"/>
              <a:buAutoNum type="arabicPeriod"/>
            </a:pPr>
            <a:r>
              <a:rPr lang="it-IT" dirty="0"/>
              <a:t>Capacità di un vector dinamicamente variabile</a:t>
            </a:r>
          </a:p>
          <a:p>
            <a:pPr marL="342900" indent="-342900">
              <a:buFont typeface="+mj-lt"/>
              <a:buAutoNum type="arabicPeriod"/>
            </a:pPr>
            <a:endParaRPr lang="it-IT" dirty="0"/>
          </a:p>
          <a:p>
            <a:pPr marL="342900" indent="-342900">
              <a:buFont typeface="+mj-lt"/>
              <a:buAutoNum type="arabicPeriod"/>
            </a:pPr>
            <a:r>
              <a:rPr lang="it-IT" dirty="0"/>
              <a:t>Gestione della memoria automatica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BC590FF5-8E5D-6519-D6A0-C8106B2B87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3712" y="4096139"/>
            <a:ext cx="2755423" cy="1806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2903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1C33B46-A1F8-111B-8108-D696C1BBCC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4262"/>
            <a:ext cx="7061507" cy="1114425"/>
          </a:xfrm>
        </p:spPr>
        <p:txBody>
          <a:bodyPr>
            <a:normAutofit/>
          </a:bodyPr>
          <a:lstStyle/>
          <a:p>
            <a:r>
              <a:rPr lang="it-IT" dirty="0">
                <a:latin typeface="Courier New" panose="02070309020205020404" pitchFamily="49" charset="0"/>
                <a:cs typeface="Courier New" panose="02070309020205020404" pitchFamily="49" charset="0"/>
              </a:rPr>
              <a:t>vector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0F37182-85E1-1CBA-A05A-CCEC4E40C2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021CEB-2F22-4EA1-9BAF-E3833982B82A}" type="slidenum">
              <a:rPr lang="en-US" smtClean="0"/>
              <a:pPr/>
              <a:t>25</a:t>
            </a:fld>
            <a:r>
              <a:rPr lang="en-US" dirty="0"/>
              <a:t> di 35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554204E3-1287-24A6-4C07-F5F1DEE925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2213" y="1652811"/>
            <a:ext cx="3250631" cy="2128810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960D0D3C-EE6D-052D-4A27-8DF040C42F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7217" y="4076955"/>
            <a:ext cx="5797817" cy="1694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4739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1C33B46-A1F8-111B-8108-D696C1BBCC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061507" cy="1114425"/>
          </a:xfrm>
        </p:spPr>
        <p:txBody>
          <a:bodyPr>
            <a:noAutofit/>
          </a:bodyPr>
          <a:lstStyle/>
          <a:p>
            <a:r>
              <a:rPr lang="it-IT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iterator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0F37182-85E1-1CBA-A05A-CCEC4E40C2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021CEB-2F22-4EA1-9BAF-E3833982B82A}" type="slidenum">
              <a:rPr lang="en-US" smtClean="0"/>
              <a:pPr/>
              <a:t>26</a:t>
            </a:fld>
            <a:r>
              <a:rPr lang="en-US" dirty="0"/>
              <a:t> di 35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9C5DF72A-AB96-D8C5-C33E-1FE9D86AA92B}"/>
              </a:ext>
            </a:extLst>
          </p:cNvPr>
          <p:cNvSpPr txBox="1"/>
          <p:nvPr/>
        </p:nvSpPr>
        <p:spPr>
          <a:xfrm>
            <a:off x="405441" y="1404659"/>
            <a:ext cx="833311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Utilizzati per attraversare i container…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i="1" dirty="0"/>
              <a:t>but keep in mind the const-correctness!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dirty="0"/>
          </a:p>
        </p:txBody>
      </p:sp>
      <p:pic>
        <p:nvPicPr>
          <p:cNvPr id="1026" name="Picture 2" descr="C++ Iterators">
            <a:extLst>
              <a:ext uri="{FF2B5EF4-FFF2-40B4-BE49-F238E27FC236}">
                <a16:creationId xmlns:a16="http://schemas.microsoft.com/office/drawing/2014/main" id="{EB486867-8440-0B01-5A19-8FB2F70E00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984" y="1988244"/>
            <a:ext cx="6229350" cy="2105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73956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1C33B46-A1F8-111B-8108-D696C1BBCC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061507" cy="1114425"/>
          </a:xfrm>
        </p:spPr>
        <p:txBody>
          <a:bodyPr>
            <a:noAutofit/>
          </a:bodyPr>
          <a:lstStyle/>
          <a:p>
            <a:r>
              <a:rPr lang="it-IT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iterator</a:t>
            </a:r>
            <a:r>
              <a:rPr lang="it-IT" sz="3200" dirty="0"/>
              <a:t> vs </a:t>
            </a:r>
            <a:r>
              <a:rPr lang="it-IT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const_iterator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0F37182-85E1-1CBA-A05A-CCEC4E40C2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021CEB-2F22-4EA1-9BAF-E3833982B82A}" type="slidenum">
              <a:rPr lang="en-US" smtClean="0"/>
              <a:pPr/>
              <a:t>27</a:t>
            </a:fld>
            <a:r>
              <a:rPr lang="en-US" dirty="0"/>
              <a:t> di 35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9C5DF72A-AB96-D8C5-C33E-1FE9D86AA92B}"/>
              </a:ext>
            </a:extLst>
          </p:cNvPr>
          <p:cNvSpPr txBox="1"/>
          <p:nvPr/>
        </p:nvSpPr>
        <p:spPr>
          <a:xfrm>
            <a:off x="405441" y="1404659"/>
            <a:ext cx="8333117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Caratteristiche di </a:t>
            </a:r>
            <a:r>
              <a:rPr lang="it-IT" b="1" dirty="0">
                <a:latin typeface="Courier New" panose="02070309020205020404" pitchFamily="49" charset="0"/>
                <a:cs typeface="Courier New" panose="02070309020205020404" pitchFamily="49" charset="0"/>
              </a:rPr>
              <a:t>iterator</a:t>
            </a:r>
            <a:r>
              <a:rPr lang="it-IT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/>
              <a:t>Sono utilizzati per attraversare una sequenza e possono essere utilizzati per leggere o scrivere i valori degli elementi. </a:t>
            </a:r>
          </a:p>
          <a:p>
            <a:pPr lvl="1"/>
            <a:endParaRPr lang="it-IT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/>
              <a:t>Non sono costanti, il che significa che è possibile modificarli o utilizzarli per modificare gli elementi nella sequenza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Caratteristiche di </a:t>
            </a:r>
            <a:r>
              <a:rPr lang="it-IT" b="1" dirty="0">
                <a:latin typeface="Courier New" panose="02070309020205020404" pitchFamily="49" charset="0"/>
                <a:cs typeface="Courier New" panose="02070309020205020404" pitchFamily="49" charset="0"/>
              </a:rPr>
              <a:t>const_iterator</a:t>
            </a:r>
            <a:r>
              <a:rPr lang="it-IT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/>
              <a:t>Sono utilizzati per attraversare una sequenza, ma sono costanti e non è possibile utilizzarli per modificare gli elementi nella sequenza. </a:t>
            </a:r>
          </a:p>
          <a:p>
            <a:pPr lvl="1"/>
            <a:endParaRPr lang="it-IT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/>
              <a:t>Tuttavia, possono essere utilizzati per leggere il valore degli elementi in modo sicuro. Questo è utile quando si desidera assicurarsi che la sequenza rimanga invariata durante l'iterazione.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9073438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1C33B46-A1F8-111B-8108-D696C1BBCC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4262"/>
            <a:ext cx="7061507" cy="1114425"/>
          </a:xfrm>
        </p:spPr>
        <p:txBody>
          <a:bodyPr>
            <a:normAutofit/>
          </a:bodyPr>
          <a:lstStyle/>
          <a:p>
            <a:r>
              <a:rPr lang="it-IT" dirty="0"/>
              <a:t>Operazioni di </a:t>
            </a:r>
            <a:r>
              <a:rPr lang="it-IT" dirty="0">
                <a:latin typeface="Courier New" panose="02070309020205020404" pitchFamily="49" charset="0"/>
                <a:cs typeface="Courier New" panose="02070309020205020404" pitchFamily="49" charset="0"/>
              </a:rPr>
              <a:t>vector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0F37182-85E1-1CBA-A05A-CCEC4E40C2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021CEB-2F22-4EA1-9BAF-E3833982B82A}" type="slidenum">
              <a:rPr lang="en-US" smtClean="0"/>
              <a:pPr/>
              <a:t>28</a:t>
            </a:fld>
            <a:r>
              <a:rPr lang="en-US" dirty="0"/>
              <a:t> di 35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9C5DF72A-AB96-D8C5-C33E-1FE9D86AA92B}"/>
              </a:ext>
            </a:extLst>
          </p:cNvPr>
          <p:cNvSpPr txBox="1"/>
          <p:nvPr/>
        </p:nvSpPr>
        <p:spPr>
          <a:xfrm>
            <a:off x="465827" y="1552126"/>
            <a:ext cx="8333117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Sono bidirezionali e agiscono su determinate posizioni del vettore. Quali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b="1" dirty="0">
                <a:latin typeface="Courier New" panose="02070309020205020404" pitchFamily="49" charset="0"/>
                <a:cs typeface="Courier New" panose="02070309020205020404" pitchFamily="49" charset="0"/>
              </a:rPr>
              <a:t>begin() </a:t>
            </a:r>
            <a:r>
              <a:rPr lang="it-IT" dirty="0"/>
              <a:t>– accesso al primo elemento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b="1" dirty="0">
                <a:latin typeface="Courier New" panose="02070309020205020404" pitchFamily="49" charset="0"/>
                <a:cs typeface="Courier New" panose="02070309020205020404" pitchFamily="49" charset="0"/>
              </a:rPr>
              <a:t>end() </a:t>
            </a:r>
            <a:r>
              <a:rPr lang="it-IT" dirty="0"/>
              <a:t>– accesso all’ultimo elemento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Vi sono alcuni altri metodi di inserimento e di rimozione: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b="1" dirty="0">
                <a:latin typeface="Courier New" panose="02070309020205020404" pitchFamily="49" charset="0"/>
                <a:cs typeface="Courier New" panose="02070309020205020404" pitchFamily="49" charset="0"/>
              </a:rPr>
              <a:t>insert() </a:t>
            </a:r>
            <a:r>
              <a:rPr lang="it-IT" dirty="0"/>
              <a:t>– inserimento in una posizione precisa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it-IT" dirty="0"/>
              <a:t>Può risultare inefficiente e dipende dall’implementazione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it-IT" dirty="0"/>
              <a:t>Generalmente, tutti gli elementi </a:t>
            </a:r>
            <a:r>
              <a:rPr lang="it-IT" i="1" dirty="0"/>
              <a:t>past the end </a:t>
            </a:r>
            <a:r>
              <a:rPr lang="it-IT" dirty="0"/>
              <a:t>(dopo la fine)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b="1" dirty="0">
                <a:latin typeface="Courier New" panose="02070309020205020404" pitchFamily="49" charset="0"/>
                <a:cs typeface="Courier New" panose="02070309020205020404" pitchFamily="49" charset="0"/>
              </a:rPr>
              <a:t>push_front() </a:t>
            </a:r>
            <a:r>
              <a:rPr lang="it-IT" dirty="0"/>
              <a:t>– inserimento davanti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b="1" dirty="0">
                <a:latin typeface="Courier New" panose="02070309020205020404" pitchFamily="49" charset="0"/>
                <a:cs typeface="Courier New" panose="02070309020205020404" pitchFamily="49" charset="0"/>
              </a:rPr>
              <a:t>push_back() </a:t>
            </a:r>
            <a:r>
              <a:rPr lang="it-IT" dirty="0"/>
              <a:t>– inserimento dietro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b="1" dirty="0">
                <a:latin typeface="Courier New" panose="02070309020205020404" pitchFamily="49" charset="0"/>
                <a:cs typeface="Courier New" panose="02070309020205020404" pitchFamily="49" charset="0"/>
              </a:rPr>
              <a:t>pop_front() </a:t>
            </a:r>
            <a:r>
              <a:rPr lang="it-IT" dirty="0"/>
              <a:t>– rimozione primo elemento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b="1" dirty="0">
                <a:latin typeface="Courier New" panose="02070309020205020404" pitchFamily="49" charset="0"/>
                <a:cs typeface="Courier New" panose="02070309020205020404" pitchFamily="49" charset="0"/>
              </a:rPr>
              <a:t>pop_back() </a:t>
            </a:r>
            <a:r>
              <a:rPr lang="it-IT" dirty="0"/>
              <a:t>– rimozione ultimo elemento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b="1" dirty="0">
                <a:latin typeface="Courier New" panose="02070309020205020404" pitchFamily="49" charset="0"/>
                <a:cs typeface="Courier New" panose="02070309020205020404" pitchFamily="49" charset="0"/>
              </a:rPr>
              <a:t>erase() </a:t>
            </a:r>
            <a:r>
              <a:rPr lang="it-IT" dirty="0"/>
              <a:t>– rimozione in una posizione precisa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b="1" dirty="0">
                <a:latin typeface="Courier New" panose="02070309020205020404" pitchFamily="49" charset="0"/>
                <a:cs typeface="Courier New" panose="02070309020205020404" pitchFamily="49" charset="0"/>
              </a:rPr>
              <a:t>clear()</a:t>
            </a:r>
            <a:r>
              <a:rPr lang="it-IT" dirty="0"/>
              <a:t> –</a:t>
            </a:r>
            <a:r>
              <a:rPr lang="it-IT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dirty="0"/>
              <a:t>cancellazione dall’inizio alla fine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138707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1C33B46-A1F8-111B-8108-D696C1BBCC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4262"/>
            <a:ext cx="7061507" cy="1114425"/>
          </a:xfrm>
        </p:spPr>
        <p:txBody>
          <a:bodyPr>
            <a:normAutofit/>
          </a:bodyPr>
          <a:lstStyle/>
          <a:p>
            <a:r>
              <a:rPr lang="it-IT" dirty="0"/>
              <a:t>Altri: </a:t>
            </a:r>
            <a:r>
              <a:rPr lang="it-IT" dirty="0"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0F37182-85E1-1CBA-A05A-CCEC4E40C2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021CEB-2F22-4EA1-9BAF-E3833982B82A}" type="slidenum">
              <a:rPr lang="en-US" smtClean="0"/>
              <a:pPr/>
              <a:t>29</a:t>
            </a:fld>
            <a:r>
              <a:rPr lang="en-US" dirty="0"/>
              <a:t> di 35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9C5DF72A-AB96-D8C5-C33E-1FE9D86AA92B}"/>
              </a:ext>
            </a:extLst>
          </p:cNvPr>
          <p:cNvSpPr txBox="1"/>
          <p:nvPr/>
        </p:nvSpPr>
        <p:spPr>
          <a:xfrm>
            <a:off x="405440" y="1350219"/>
            <a:ext cx="833311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È implementata come </a:t>
            </a:r>
            <a:r>
              <a:rPr lang="it-IT" i="1" dirty="0"/>
              <a:t>doubly-linked list</a:t>
            </a:r>
            <a:r>
              <a:rPr lang="it-IT" dirty="0"/>
              <a:t> (lista doppiamente collegata, ogni nodo punta al precedente e al successivo)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Contenitore sequenza che supporta inserimento/rimozione di elementi all’inizio/alla metà/alla fine della lista in tempo costante</a:t>
            </a:r>
          </a:p>
          <a:p>
            <a:pPr lvl="1"/>
            <a:endParaRPr lang="it-IT" dirty="0"/>
          </a:p>
          <a:p>
            <a:r>
              <a:rPr lang="it-IT" dirty="0"/>
              <a:t>Conseguenze:</a:t>
            </a:r>
          </a:p>
          <a:p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Inserimento e rimozione più efficienti di </a:t>
            </a:r>
            <a:r>
              <a:rPr lang="it-IT" b="1" dirty="0">
                <a:latin typeface="Courier New" panose="02070309020205020404" pitchFamily="49" charset="0"/>
                <a:cs typeface="Courier New" panose="02070309020205020404" pitchFamily="49" charset="0"/>
              </a:rPr>
              <a:t>vector</a:t>
            </a:r>
          </a:p>
          <a:p>
            <a:endParaRPr lang="it-IT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Accesso agli elementi meno efficiente di </a:t>
            </a:r>
            <a:r>
              <a:rPr lang="it-IT" b="1" dirty="0">
                <a:latin typeface="Courier New" panose="02070309020205020404" pitchFamily="49" charset="0"/>
                <a:cs typeface="Courier New" panose="02070309020205020404" pitchFamily="49" charset="0"/>
              </a:rPr>
              <a:t>vector</a:t>
            </a:r>
            <a:r>
              <a:rPr lang="it-IT" dirty="0"/>
              <a:t> (devo sempre percorrere la lista dall’inizio alla fine)</a:t>
            </a:r>
          </a:p>
          <a:p>
            <a:endParaRPr lang="it-IT" dirty="0"/>
          </a:p>
          <a:p>
            <a:endParaRPr lang="it-IT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dirty="0"/>
          </a:p>
        </p:txBody>
      </p:sp>
      <p:pic>
        <p:nvPicPr>
          <p:cNvPr id="3074" name="Picture 2" descr="std::list | C++ Data Structures and Algorithm Design Principles">
            <a:extLst>
              <a:ext uri="{FF2B5EF4-FFF2-40B4-BE49-F238E27FC236}">
                <a16:creationId xmlns:a16="http://schemas.microsoft.com/office/drawing/2014/main" id="{99C7BACF-1A99-541B-7F90-B9C536F0D2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4706420"/>
            <a:ext cx="4619625" cy="1442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15485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1C33B46-A1F8-111B-8108-D696C1BBCC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4262"/>
            <a:ext cx="7061507" cy="1114425"/>
          </a:xfrm>
        </p:spPr>
        <p:txBody>
          <a:bodyPr/>
          <a:lstStyle/>
          <a:p>
            <a:r>
              <a:rPr lang="it-IT" dirty="0"/>
              <a:t>Conversioni e casting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0F37182-85E1-1CBA-A05A-CCEC4E40C2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021CEB-2F22-4EA1-9BAF-E3833982B82A}" type="slidenum">
              <a:rPr lang="en-US" smtClean="0"/>
              <a:pPr/>
              <a:t>3</a:t>
            </a:fld>
            <a:r>
              <a:rPr lang="en-US" dirty="0"/>
              <a:t> di 35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ABAE612B-C259-F860-0B86-26CB2DC7602E}"/>
              </a:ext>
            </a:extLst>
          </p:cNvPr>
          <p:cNvSpPr txBox="1"/>
          <p:nvPr/>
        </p:nvSpPr>
        <p:spPr>
          <a:xfrm>
            <a:off x="691434" y="1305341"/>
            <a:ext cx="808163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>
                <a:latin typeface="Courier New" panose="02070309020205020404" pitchFamily="49" charset="0"/>
                <a:cs typeface="Courier New" panose="02070309020205020404" pitchFamily="49" charset="0"/>
              </a:rPr>
              <a:t>static_cast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r>
              <a:rPr lang="it-IT" dirty="0"/>
              <a:t>Converte </a:t>
            </a:r>
            <a:r>
              <a:rPr lang="it-IT" i="1" dirty="0"/>
              <a:t>staticamente </a:t>
            </a:r>
            <a:r>
              <a:rPr lang="it-IT" dirty="0"/>
              <a:t>i tipi (non controlla a tempo di esecuzione) tra loro compatibili. Questo può avvenire in senso </a:t>
            </a:r>
            <a:r>
              <a:rPr lang="it-IT" i="1" dirty="0"/>
              <a:t>narrow/wide.</a:t>
            </a:r>
          </a:p>
          <a:p>
            <a:endParaRPr lang="it-IT" i="1" dirty="0"/>
          </a:p>
          <a:p>
            <a:endParaRPr lang="it-IT" i="1" dirty="0"/>
          </a:p>
          <a:p>
            <a:endParaRPr lang="it-IT" i="1" dirty="0"/>
          </a:p>
          <a:p>
            <a:endParaRPr lang="it-IT" i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>
                <a:latin typeface="Courier New" panose="02070309020205020404" pitchFamily="49" charset="0"/>
                <a:cs typeface="Courier New" panose="02070309020205020404" pitchFamily="49" charset="0"/>
              </a:rPr>
              <a:t>const_cast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r>
              <a:rPr lang="it-IT" dirty="0"/>
              <a:t>Rimuove il </a:t>
            </a:r>
            <a:r>
              <a:rPr lang="it-IT" i="1" dirty="0"/>
              <a:t>const</a:t>
            </a:r>
            <a:r>
              <a:rPr lang="it-IT" dirty="0"/>
              <a:t> da riferimenti o puntatori che si riferiscono ad oggetti non costanti</a:t>
            </a:r>
            <a:endParaRPr lang="it-IT" i="1" dirty="0"/>
          </a:p>
          <a:p>
            <a:endParaRPr lang="it-IT" i="1" dirty="0"/>
          </a:p>
          <a:p>
            <a:endParaRPr lang="it-IT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E14B243D-5723-5ECE-4C9A-B41F2231F9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8053" y="2485046"/>
            <a:ext cx="3368332" cy="1021168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64FC0440-FFF5-F83E-DD03-1DCF362917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3103" y="4508923"/>
            <a:ext cx="5057793" cy="1669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8500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1C33B46-A1F8-111B-8108-D696C1BBCC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4262"/>
            <a:ext cx="7061507" cy="1114425"/>
          </a:xfrm>
        </p:spPr>
        <p:txBody>
          <a:bodyPr>
            <a:normAutofit/>
          </a:bodyPr>
          <a:lstStyle/>
          <a:p>
            <a:r>
              <a:rPr lang="it-IT" dirty="0">
                <a:latin typeface="Courier New" panose="02070309020205020404" pitchFamily="49" charset="0"/>
                <a:cs typeface="Courier New" panose="02070309020205020404" pitchFamily="49" charset="0"/>
              </a:rPr>
              <a:t>list </a:t>
            </a:r>
            <a:r>
              <a:rPr lang="it-IT" dirty="0">
                <a:latin typeface="+mn-lt"/>
                <a:cs typeface="Courier New" panose="02070309020205020404" pitchFamily="49" charset="0"/>
              </a:rPr>
              <a:t>vs</a:t>
            </a:r>
            <a:r>
              <a:rPr lang="it-IT" dirty="0">
                <a:latin typeface="Courier New" panose="02070309020205020404" pitchFamily="49" charset="0"/>
                <a:cs typeface="Courier New" panose="02070309020205020404" pitchFamily="49" charset="0"/>
              </a:rPr>
              <a:t> vector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0F37182-85E1-1CBA-A05A-CCEC4E40C2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021CEB-2F22-4EA1-9BAF-E3833982B82A}" type="slidenum">
              <a:rPr lang="en-US" smtClean="0"/>
              <a:pPr/>
              <a:t>30</a:t>
            </a:fld>
            <a:r>
              <a:rPr lang="en-US" dirty="0"/>
              <a:t> di 35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8D68E248-9606-2CF5-F159-AEDC1569C9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637" y="1322574"/>
            <a:ext cx="8382726" cy="4511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1393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1C33B46-A1F8-111B-8108-D696C1BBCC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4262"/>
            <a:ext cx="7061507" cy="1114425"/>
          </a:xfrm>
        </p:spPr>
        <p:txBody>
          <a:bodyPr>
            <a:normAutofit/>
          </a:bodyPr>
          <a:lstStyle/>
          <a:p>
            <a:r>
              <a:rPr lang="it-IT" dirty="0">
                <a:cs typeface="Courier New" panose="02070309020205020404" pitchFamily="49" charset="0"/>
              </a:rPr>
              <a:t>Where</a:t>
            </a:r>
            <a:r>
              <a:rPr lang="it-IT" dirty="0">
                <a:latin typeface="Courier New" panose="02070309020205020404" pitchFamily="49" charset="0"/>
                <a:cs typeface="Courier New" panose="02070309020205020404" pitchFamily="49" charset="0"/>
              </a:rPr>
              <a:t> vector </a:t>
            </a:r>
            <a:r>
              <a:rPr lang="it-IT" dirty="0">
                <a:cs typeface="Courier New" panose="02070309020205020404" pitchFamily="49" charset="0"/>
              </a:rPr>
              <a:t>wins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0F37182-85E1-1CBA-A05A-CCEC4E40C2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021CEB-2F22-4EA1-9BAF-E3833982B82A}" type="slidenum">
              <a:rPr lang="en-US" smtClean="0"/>
              <a:pPr/>
              <a:t>31</a:t>
            </a:fld>
            <a:r>
              <a:rPr lang="en-US" dirty="0"/>
              <a:t> di 35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6713935E-60A1-3933-CBBE-D900F36CC6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572" y="1364261"/>
            <a:ext cx="4475664" cy="2323322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50896EDC-D3DA-CEE4-A03E-5FFF2D2475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5772" y="1395871"/>
            <a:ext cx="4070234" cy="2331808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A9458A54-9483-3CBC-FE52-CCE18D4AEC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2503" y="3849714"/>
            <a:ext cx="3766538" cy="2165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2311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1C33B46-A1F8-111B-8108-D696C1BBCC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4262"/>
            <a:ext cx="7061507" cy="1114425"/>
          </a:xfrm>
        </p:spPr>
        <p:txBody>
          <a:bodyPr>
            <a:normAutofit/>
          </a:bodyPr>
          <a:lstStyle/>
          <a:p>
            <a:r>
              <a:rPr lang="it-IT" dirty="0">
                <a:cs typeface="Courier New" panose="02070309020205020404" pitchFamily="49" charset="0"/>
              </a:rPr>
              <a:t>Where</a:t>
            </a:r>
            <a:r>
              <a:rPr lang="it-IT" dirty="0">
                <a:latin typeface="Courier New" panose="02070309020205020404" pitchFamily="49" charset="0"/>
                <a:cs typeface="Courier New" panose="02070309020205020404" pitchFamily="49" charset="0"/>
              </a:rPr>
              <a:t> list </a:t>
            </a:r>
            <a:r>
              <a:rPr lang="it-IT" dirty="0">
                <a:cs typeface="Courier New" panose="02070309020205020404" pitchFamily="49" charset="0"/>
              </a:rPr>
              <a:t>wins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0F37182-85E1-1CBA-A05A-CCEC4E40C2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021CEB-2F22-4EA1-9BAF-E3833982B82A}" type="slidenum">
              <a:rPr lang="en-US" smtClean="0"/>
              <a:pPr/>
              <a:t>32</a:t>
            </a:fld>
            <a:r>
              <a:rPr lang="en-US" dirty="0"/>
              <a:t> di 35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4F77E76E-4859-E698-1256-EA5FCEAF25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563" y="1467484"/>
            <a:ext cx="3792915" cy="2260193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28080416-61A4-203F-5631-A5704F0293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2972" y="1560812"/>
            <a:ext cx="4008107" cy="2093858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213A8033-72CA-98ED-6070-49465D40F8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9931" y="3859559"/>
            <a:ext cx="3792916" cy="2290587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59B28CDC-5E60-9107-BF80-0B3ADDA483D8}"/>
              </a:ext>
            </a:extLst>
          </p:cNvPr>
          <p:cNvSpPr txBox="1"/>
          <p:nvPr/>
        </p:nvSpPr>
        <p:spPr>
          <a:xfrm>
            <a:off x="5882640" y="1242060"/>
            <a:ext cx="2331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Note: random insert</a:t>
            </a:r>
          </a:p>
        </p:txBody>
      </p:sp>
    </p:spTree>
    <p:extLst>
      <p:ext uri="{BB962C8B-B14F-4D97-AF65-F5344CB8AC3E}">
        <p14:creationId xmlns:p14="http://schemas.microsoft.com/office/powerpoint/2010/main" val="19744169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1C33B46-A1F8-111B-8108-D696C1BBCC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4262"/>
            <a:ext cx="7061507" cy="1114425"/>
          </a:xfrm>
        </p:spPr>
        <p:txBody>
          <a:bodyPr>
            <a:normAutofit/>
          </a:bodyPr>
          <a:lstStyle/>
          <a:p>
            <a:r>
              <a:rPr lang="it-IT" dirty="0">
                <a:cs typeface="Courier New" panose="02070309020205020404" pitchFamily="49" charset="0"/>
              </a:rPr>
              <a:t>Algoritmi in STL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0F37182-85E1-1CBA-A05A-CCEC4E40C2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021CEB-2F22-4EA1-9BAF-E3833982B82A}" type="slidenum">
              <a:rPr lang="en-US" smtClean="0"/>
              <a:pPr/>
              <a:t>33</a:t>
            </a:fld>
            <a:r>
              <a:rPr lang="en-US" dirty="0"/>
              <a:t> di 35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880A0A6C-7C9B-12BF-4397-6AD4BCB077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982" y="2493198"/>
            <a:ext cx="7845778" cy="2392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7733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1C33B46-A1F8-111B-8108-D696C1BBCC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4262"/>
            <a:ext cx="7061507" cy="1114425"/>
          </a:xfrm>
        </p:spPr>
        <p:txBody>
          <a:bodyPr>
            <a:normAutofit/>
          </a:bodyPr>
          <a:lstStyle/>
          <a:p>
            <a:r>
              <a:rPr lang="it-IT" dirty="0">
                <a:cs typeface="Courier New" panose="02070309020205020404" pitchFamily="49" charset="0"/>
              </a:rPr>
              <a:t>Algoritmi in STL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0F37182-85E1-1CBA-A05A-CCEC4E40C2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021CEB-2F22-4EA1-9BAF-E3833982B82A}" type="slidenum">
              <a:rPr lang="en-US" smtClean="0"/>
              <a:pPr/>
              <a:t>34</a:t>
            </a:fld>
            <a:r>
              <a:rPr lang="en-US" dirty="0"/>
              <a:t> di 35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6C8F89A3-9904-D7E0-190E-4AEB78DF5D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2277" y="1672421"/>
            <a:ext cx="6287045" cy="3894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0981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1C33B46-A1F8-111B-8108-D696C1BBCC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4262"/>
            <a:ext cx="7061507" cy="1114425"/>
          </a:xfrm>
        </p:spPr>
        <p:txBody>
          <a:bodyPr>
            <a:normAutofit/>
          </a:bodyPr>
          <a:lstStyle/>
          <a:p>
            <a:r>
              <a:rPr lang="it-IT" dirty="0">
                <a:cs typeface="Courier New" panose="02070309020205020404" pitchFamily="49" charset="0"/>
              </a:rPr>
              <a:t>Esercizio 4: Modellazione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0F37182-85E1-1CBA-A05A-CCEC4E40C2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021CEB-2F22-4EA1-9BAF-E3833982B82A}" type="slidenum">
              <a:rPr lang="en-US" smtClean="0"/>
              <a:pPr/>
              <a:t>35</a:t>
            </a:fld>
            <a:r>
              <a:rPr lang="en-US" dirty="0"/>
              <a:t> di 35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97318FFE-0EA5-2B76-C4FD-D25E2830C8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41287"/>
            <a:ext cx="9144000" cy="353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256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1C33B46-A1F8-111B-8108-D696C1BBCC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4262"/>
            <a:ext cx="7061507" cy="1114425"/>
          </a:xfrm>
        </p:spPr>
        <p:txBody>
          <a:bodyPr/>
          <a:lstStyle/>
          <a:p>
            <a:r>
              <a:rPr lang="it-IT" dirty="0"/>
              <a:t>Template: definizioni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0F37182-85E1-1CBA-A05A-CCEC4E40C2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021CEB-2F22-4EA1-9BAF-E3833982B82A}" type="slidenum">
              <a:rPr lang="en-US" smtClean="0"/>
              <a:pPr/>
              <a:t>4</a:t>
            </a:fld>
            <a:r>
              <a:rPr lang="en-US" dirty="0"/>
              <a:t> di 35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ABAE612B-C259-F860-0B86-26CB2DC7602E}"/>
              </a:ext>
            </a:extLst>
          </p:cNvPr>
          <p:cNvSpPr txBox="1"/>
          <p:nvPr/>
        </p:nvSpPr>
        <p:spPr>
          <a:xfrm>
            <a:off x="596543" y="1219077"/>
            <a:ext cx="808163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Descrizione di un metodo (o modello) per generare istanze di una funzione che non dipendono dal tipo di argomento. </a:t>
            </a:r>
          </a:p>
          <a:p>
            <a:endParaRPr lang="it-IT" dirty="0"/>
          </a:p>
          <a:p>
            <a:r>
              <a:rPr lang="it-IT" dirty="0"/>
              <a:t>Essenzialmente, modella il tipo sottostante a prescindere dal suo valore, sostituendo il tipo (</a:t>
            </a:r>
            <a:r>
              <a:rPr lang="it-IT" i="1" dirty="0"/>
              <a:t>typename</a:t>
            </a:r>
            <a:r>
              <a:rPr lang="it-IT" dirty="0"/>
              <a:t>) con la classe desiderata </a:t>
            </a:r>
          </a:p>
          <a:p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17AD2870-5EEE-9C00-F4AD-2EF6D72D98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6891" y="2759569"/>
            <a:ext cx="3810217" cy="343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6423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1C33B46-A1F8-111B-8108-D696C1BBCC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4262"/>
            <a:ext cx="7061507" cy="1114425"/>
          </a:xfrm>
        </p:spPr>
        <p:txBody>
          <a:bodyPr/>
          <a:lstStyle/>
          <a:p>
            <a:r>
              <a:rPr lang="it-IT" dirty="0"/>
              <a:t>Template: definizioni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0F37182-85E1-1CBA-A05A-CCEC4E40C2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021CEB-2F22-4EA1-9BAF-E3833982B82A}" type="slidenum">
              <a:rPr lang="en-US" smtClean="0"/>
              <a:pPr/>
              <a:t>5</a:t>
            </a:fld>
            <a:r>
              <a:rPr lang="en-US" dirty="0"/>
              <a:t> di 35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ABAE612B-C259-F860-0B86-26CB2DC7602E}"/>
              </a:ext>
            </a:extLst>
          </p:cNvPr>
          <p:cNvSpPr txBox="1"/>
          <p:nvPr/>
        </p:nvSpPr>
        <p:spPr>
          <a:xfrm>
            <a:off x="596543" y="1219077"/>
            <a:ext cx="808163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 template </a:t>
            </a:r>
            <a:r>
              <a:rPr lang="it-IT" i="1" dirty="0"/>
              <a:t>deducono</a:t>
            </a:r>
            <a:r>
              <a:rPr lang="it-IT" dirty="0"/>
              <a:t> il tipo di argomenti esaminando tutti i parametri attuali passati al template da sinistra verso destra (e deve essere esattamente lo stesso).</a:t>
            </a:r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r>
              <a:rPr lang="it-IT" dirty="0"/>
              <a:t>La costruzione per parametri è detta </a:t>
            </a:r>
            <a:r>
              <a:rPr lang="it-IT" i="1" dirty="0"/>
              <a:t>istanziazione del template</a:t>
            </a:r>
            <a:r>
              <a:rPr lang="it-IT" dirty="0"/>
              <a:t>. </a:t>
            </a:r>
          </a:p>
          <a:p>
            <a:r>
              <a:rPr lang="it-IT" dirty="0"/>
              <a:t>Essa può essere implicita (esempio sopra, non specifico i tipi e vengono dedotti) oppure esplicita</a:t>
            </a:r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99F6C243-1C87-01AC-1A8E-4CD3DBC721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1009" y="1957344"/>
            <a:ext cx="3759477" cy="1662202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48746891-9A4F-992F-543F-FE3E516C09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6283" y="4675330"/>
            <a:ext cx="3604203" cy="1551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6179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1C33B46-A1F8-111B-8108-D696C1BBCC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4262"/>
            <a:ext cx="7061507" cy="1114425"/>
          </a:xfrm>
        </p:spPr>
        <p:txBody>
          <a:bodyPr/>
          <a:lstStyle/>
          <a:p>
            <a:r>
              <a:rPr lang="it-IT" dirty="0"/>
              <a:t>Template: definizioni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0F37182-85E1-1CBA-A05A-CCEC4E40C2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021CEB-2F22-4EA1-9BAF-E3833982B82A}" type="slidenum">
              <a:rPr lang="en-US" smtClean="0"/>
              <a:pPr/>
              <a:t>6</a:t>
            </a:fld>
            <a:r>
              <a:rPr lang="en-US" dirty="0"/>
              <a:t> di 35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ABAE612B-C259-F860-0B86-26CB2DC7602E}"/>
              </a:ext>
            </a:extLst>
          </p:cNvPr>
          <p:cNvSpPr txBox="1"/>
          <p:nvPr/>
        </p:nvSpPr>
        <p:spPr>
          <a:xfrm>
            <a:off x="596543" y="1219077"/>
            <a:ext cx="8081630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Ogni metodo o classe parte di template di classe deve avere la dichiarazione apposita sovrastante.</a:t>
            </a:r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r>
              <a:rPr lang="it-IT" dirty="0"/>
              <a:t>Generalmente i template sono </a:t>
            </a:r>
            <a:r>
              <a:rPr lang="it-IT" i="1" dirty="0"/>
              <a:t>compilati per separazione</a:t>
            </a:r>
            <a:r>
              <a:rPr lang="it-IT" dirty="0"/>
              <a:t>, dichiarando istanze multiple a seconda del contesto.</a:t>
            </a:r>
          </a:p>
          <a:p>
            <a:endParaRPr lang="it-IT" dirty="0"/>
          </a:p>
          <a:p>
            <a:r>
              <a:rPr lang="it-IT" dirty="0"/>
              <a:t>Hanno alcuni svantaggi: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rendono difficile il debug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non hanno information hiding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non sono supportati da tutti i compilatori</a:t>
            </a:r>
          </a:p>
          <a:p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B7BD2CB0-26D9-0A76-CD21-8A8D849CC1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4665" y="2053355"/>
            <a:ext cx="5326842" cy="2095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6633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1C33B46-A1F8-111B-8108-D696C1BBCC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4262"/>
            <a:ext cx="7061507" cy="1114425"/>
          </a:xfrm>
        </p:spPr>
        <p:txBody>
          <a:bodyPr/>
          <a:lstStyle/>
          <a:p>
            <a:r>
              <a:rPr lang="it-IT" dirty="0"/>
              <a:t>Template di classe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0F37182-85E1-1CBA-A05A-CCEC4E40C2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021CEB-2F22-4EA1-9BAF-E3833982B82A}" type="slidenum">
              <a:rPr lang="en-US" smtClean="0"/>
              <a:pPr/>
              <a:t>7</a:t>
            </a:fld>
            <a:r>
              <a:rPr lang="en-US" dirty="0"/>
              <a:t> di 35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ABAE612B-C259-F860-0B86-26CB2DC7602E}"/>
              </a:ext>
            </a:extLst>
          </p:cNvPr>
          <p:cNvSpPr txBox="1"/>
          <p:nvPr/>
        </p:nvSpPr>
        <p:spPr>
          <a:xfrm>
            <a:off x="596543" y="1219077"/>
            <a:ext cx="80816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Un uso classico è il </a:t>
            </a:r>
            <a:r>
              <a:rPr lang="it-IT" i="1" dirty="0"/>
              <a:t>template di classe</a:t>
            </a:r>
            <a:r>
              <a:rPr lang="it-IT" dirty="0"/>
              <a:t>.</a:t>
            </a:r>
          </a:p>
          <a:p>
            <a:endParaRPr lang="it-IT" dirty="0"/>
          </a:p>
          <a:p>
            <a:r>
              <a:rPr lang="it-IT" dirty="0"/>
              <a:t>Piuttosto che definire istanze multiple di una classe (sx), ne definiamo una (dx).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D506E7BB-9D7A-BFDD-BCEC-CB8F416DD1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4697" y="2271321"/>
            <a:ext cx="3534722" cy="3908359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9964A40A-8FAE-B507-F459-6D621114CF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1377" y="2774890"/>
            <a:ext cx="2205416" cy="2356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8896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1C33B46-A1F8-111B-8108-D696C1BBCC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4262"/>
            <a:ext cx="7061507" cy="1114425"/>
          </a:xfrm>
        </p:spPr>
        <p:txBody>
          <a:bodyPr/>
          <a:lstStyle/>
          <a:p>
            <a:r>
              <a:rPr lang="it-IT" dirty="0"/>
              <a:t>Template di classe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0F37182-85E1-1CBA-A05A-CCEC4E40C2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021CEB-2F22-4EA1-9BAF-E3833982B82A}" type="slidenum">
              <a:rPr lang="en-US" smtClean="0"/>
              <a:pPr/>
              <a:t>8</a:t>
            </a:fld>
            <a:r>
              <a:rPr lang="en-US" dirty="0"/>
              <a:t> di 35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6CA1014F-8462-20BD-6CFD-F429E5C785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792" y="1800615"/>
            <a:ext cx="2903472" cy="3429297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B6B0D142-56EA-7CC7-B65B-C872DCDF9B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5622" y="2064902"/>
            <a:ext cx="2895851" cy="2728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8648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1C33B46-A1F8-111B-8108-D696C1BBCC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4262"/>
            <a:ext cx="7061507" cy="1114425"/>
          </a:xfrm>
        </p:spPr>
        <p:txBody>
          <a:bodyPr/>
          <a:lstStyle/>
          <a:p>
            <a:r>
              <a:rPr lang="it-IT" dirty="0"/>
              <a:t>Metodi di template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0F37182-85E1-1CBA-A05A-CCEC4E40C2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021CEB-2F22-4EA1-9BAF-E3833982B82A}" type="slidenum">
              <a:rPr lang="en-US" smtClean="0"/>
              <a:pPr/>
              <a:t>9</a:t>
            </a:fld>
            <a:r>
              <a:rPr lang="en-US" dirty="0"/>
              <a:t> di 35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ABAE612B-C259-F860-0B86-26CB2DC7602E}"/>
              </a:ext>
            </a:extLst>
          </p:cNvPr>
          <p:cNvSpPr txBox="1"/>
          <p:nvPr/>
        </p:nvSpPr>
        <p:spPr>
          <a:xfrm>
            <a:off x="596543" y="1325435"/>
            <a:ext cx="808163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 metodi di template possono essere </a:t>
            </a:r>
            <a:r>
              <a:rPr lang="it-IT" i="1" dirty="0"/>
              <a:t>inline</a:t>
            </a:r>
            <a:r>
              <a:rPr lang="it-IT" dirty="0"/>
              <a:t> (sx) oppure </a:t>
            </a:r>
            <a:r>
              <a:rPr lang="it-IT" i="1" dirty="0"/>
              <a:t>definiti esternamente </a:t>
            </a:r>
            <a:r>
              <a:rPr lang="it-IT" dirty="0"/>
              <a:t>(dx).</a:t>
            </a:r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r>
              <a:rPr lang="it-IT" dirty="0"/>
              <a:t>Vengono usati se e solo se il programma usa effettivamente quei metodi </a:t>
            </a:r>
          </a:p>
          <a:p>
            <a:endParaRPr lang="it-IT" dirty="0"/>
          </a:p>
          <a:p>
            <a:endParaRPr lang="it-IT" dirty="0"/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ABD25C4D-1D7C-D6A0-4169-1CC24E63AC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827" y="1891759"/>
            <a:ext cx="4427174" cy="3463612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4B97F421-374D-20C1-BA08-E31142A3AD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4367" y="2484038"/>
            <a:ext cx="2522439" cy="1889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4197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C394C5E9-82DC-452E-B7FD-77FCE5FF5E70}" vid="{C8D4F75B-C418-4F95-AEEC-0DB19F570C5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 UNIPD</Template>
  <TotalTime>0</TotalTime>
  <Words>1190</Words>
  <Application>Microsoft Office PowerPoint</Application>
  <PresentationFormat>Presentazione su schermo (4:3)</PresentationFormat>
  <Paragraphs>258</Paragraphs>
  <Slides>35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35</vt:i4>
      </vt:variant>
    </vt:vector>
  </HeadingPairs>
  <TitlesOfParts>
    <vt:vector size="40" baseType="lpstr">
      <vt:lpstr>Arial</vt:lpstr>
      <vt:lpstr>Calibri</vt:lpstr>
      <vt:lpstr>Calibri Light</vt:lpstr>
      <vt:lpstr>Courier New</vt:lpstr>
      <vt:lpstr>Tema di Office</vt:lpstr>
      <vt:lpstr>Tutorato 3</vt:lpstr>
      <vt:lpstr>Conversioni e casting</vt:lpstr>
      <vt:lpstr>Conversioni e casting</vt:lpstr>
      <vt:lpstr>Template: definizioni</vt:lpstr>
      <vt:lpstr>Template: definizioni</vt:lpstr>
      <vt:lpstr>Template: definizioni</vt:lpstr>
      <vt:lpstr>Template di classe</vt:lpstr>
      <vt:lpstr>Template di classe</vt:lpstr>
      <vt:lpstr>Metodi di template</vt:lpstr>
      <vt:lpstr>Friend e template</vt:lpstr>
      <vt:lpstr>Friend e template</vt:lpstr>
      <vt:lpstr>Friend e template</vt:lpstr>
      <vt:lpstr>Esercizio 1: Cosa Stampa</vt:lpstr>
      <vt:lpstr>Esercizio 1: Soluzione</vt:lpstr>
      <vt:lpstr>Template di classe annidati</vt:lpstr>
      <vt:lpstr>Esercizio 2: Compila/Non compila</vt:lpstr>
      <vt:lpstr>Esercizio 2: Soluzione</vt:lpstr>
      <vt:lpstr>Esercizio 3: Template</vt:lpstr>
      <vt:lpstr>Esercizio 3: Soluzione</vt:lpstr>
      <vt:lpstr>Contenitori libreria STL</vt:lpstr>
      <vt:lpstr>Contenitori libreria STL</vt:lpstr>
      <vt:lpstr>Contenitori libreria STL</vt:lpstr>
      <vt:lpstr>Contenitori libreria STL</vt:lpstr>
      <vt:lpstr>vector</vt:lpstr>
      <vt:lpstr>vector</vt:lpstr>
      <vt:lpstr>iterator</vt:lpstr>
      <vt:lpstr>iterator vs const_iterator</vt:lpstr>
      <vt:lpstr>Operazioni di vector</vt:lpstr>
      <vt:lpstr>Altri: list</vt:lpstr>
      <vt:lpstr>list vs vector</vt:lpstr>
      <vt:lpstr>Where vector wins</vt:lpstr>
      <vt:lpstr>Where list wins</vt:lpstr>
      <vt:lpstr>Algoritmi in STL</vt:lpstr>
      <vt:lpstr>Algoritmi in STL</vt:lpstr>
      <vt:lpstr>Esercizio 4: Modellazione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Tutorato 1</dc:title>
  <dc:creator>Rovesti Gabriel</dc:creator>
  <cp:lastModifiedBy>Rovesti Gabriel</cp:lastModifiedBy>
  <cp:revision>84</cp:revision>
  <dcterms:created xsi:type="dcterms:W3CDTF">2023-10-16T19:00:43Z</dcterms:created>
  <dcterms:modified xsi:type="dcterms:W3CDTF">2023-11-11T07:47:07Z</dcterms:modified>
</cp:coreProperties>
</file>